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4" r:id="rId2"/>
    <p:sldId id="256" r:id="rId3"/>
    <p:sldId id="262" r:id="rId4"/>
    <p:sldId id="264" r:id="rId5"/>
    <p:sldId id="265" r:id="rId6"/>
    <p:sldId id="266" r:id="rId7"/>
    <p:sldId id="267" r:id="rId8"/>
    <p:sldId id="268" r:id="rId9"/>
    <p:sldId id="272" r:id="rId10"/>
    <p:sldId id="273" r:id="rId11"/>
    <p:sldId id="269" r:id="rId12"/>
    <p:sldId id="271" r:id="rId13"/>
    <p:sldId id="270" r:id="rId14"/>
    <p:sldId id="275" r:id="rId15"/>
    <p:sldId id="277" r:id="rId16"/>
    <p:sldId id="284" r:id="rId17"/>
    <p:sldId id="278" r:id="rId18"/>
    <p:sldId id="279" r:id="rId19"/>
    <p:sldId id="280" r:id="rId20"/>
    <p:sldId id="281" r:id="rId21"/>
    <p:sldId id="282" r:id="rId22"/>
    <p:sldId id="283" r:id="rId23"/>
    <p:sldId id="287" r:id="rId24"/>
    <p:sldId id="285" r:id="rId25"/>
    <p:sldId id="286" r:id="rId26"/>
    <p:sldId id="263" r:id="rId27"/>
    <p:sldId id="257" r:id="rId28"/>
    <p:sldId id="258" r:id="rId29"/>
    <p:sldId id="259" r:id="rId30"/>
    <p:sldId id="288" r:id="rId31"/>
    <p:sldId id="289" r:id="rId32"/>
    <p:sldId id="290" r:id="rId33"/>
    <p:sldId id="260" r:id="rId34"/>
    <p:sldId id="26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212CB-B4D7-6849-A4A6-1BE951AE6A74}" type="datetimeFigureOut">
              <a:rPr lang="en-US" smtClean="0"/>
              <a:t>1/30/18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7616B-7446-6641-8004-5A2B6E5C0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1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7616B-7446-6641-8004-5A2B6E5C00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88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7616B-7446-6641-8004-5A2B6E5C00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79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7616B-7446-6641-8004-5A2B6E5C00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39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7616B-7446-6641-8004-5A2B6E5C00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25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7616B-7446-6641-8004-5A2B6E5C00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50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7616B-7446-6641-8004-5A2B6E5C00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62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7616B-7446-6641-8004-5A2B6E5C00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92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7616B-7446-6641-8004-5A2B6E5C00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99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7616B-7446-6641-8004-5A2B6E5C00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16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DF0C8-A3F6-F641-B462-6C4243BF0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291F54-BA52-B346-A3A5-5244004DB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9BA85-4529-1B48-81E0-A676EC212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B5A4-7751-1941-86B1-C505DFB2FEE3}" type="datetime1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B3C09-E7EF-1C49-A073-A77E60718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EF166-04DB-1E43-B6C4-A36616CC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CC9-C23C-6E40-A0D0-920283768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40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7FE45-D67E-7044-9358-C2078FAA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8B2941-5C74-204F-B2E4-312370F6C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F1EE7-B6FD-E14C-8911-D59A8895E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EC107-BEBB-AB41-96AA-82AA3BBEEA8D}" type="datetime1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4D4F4-8AA9-6044-8B81-A3D640FA0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6068B-A033-2147-97E0-7226F461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CC9-C23C-6E40-A0D0-920283768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0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D7A287-2E55-164D-AACB-BB23EEBCC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9CF5EB-8467-9C4D-845A-486FBEB98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62371-090A-634D-8079-FE3F48E9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D887-3381-6F47-887D-D433B46899AD}" type="datetime1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F6FE9-BC39-D744-8270-D990C1CCC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88C69-122B-9940-A8F8-93E963AC5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CC9-C23C-6E40-A0D0-920283768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1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5E5CD-AC8A-A84E-9B1B-BEABD2A67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22F0B-66E6-E048-85FC-E25D637A9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337B3-8175-8344-B475-F51C2C017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1908-F586-B74D-BFC9-3272A982BA86}" type="datetime1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A16CE-49B6-9642-B758-731CC7803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37E55-936B-134D-8B56-268C10EB4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CC9-C23C-6E40-A0D0-920283768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6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BC00B-356D-A545-A589-AB5775379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EBEB9-F564-A147-9DC0-F4AC39339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E457F-78FD-4948-8865-18BAF1EA8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BFE6-0EAB-5740-8566-7170C3DD7888}" type="datetime1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6939D-A6BE-F948-B414-B4C55D96E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F35F5-DA49-E847-BC3A-E32C1C2A2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CC9-C23C-6E40-A0D0-920283768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88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65DB1-6F66-734B-92DB-DE4B77380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22D74-94FF-9E4E-96F8-2FE79A0C5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F861B6-B9AD-4D45-80CB-0DD09CDCB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3E4AD-E64C-444D-8719-13521CD30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C251-0E1D-AA48-AF58-FE55304AFF40}" type="datetime1">
              <a:rPr lang="en-US" smtClean="0"/>
              <a:t>1/30/18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D63D8-1FE5-5D43-9DD0-66832526C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777E8-738E-2945-B4E4-8A08B046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CC9-C23C-6E40-A0D0-920283768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1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9749-4ED2-8948-88A2-5BC6362F2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F3A32-1572-8B49-A70D-FBFDCBE84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151FB-1B28-FC4D-B93E-E19C7E17F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921548-F782-FA43-91B4-6B5E93BAE3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3DB1A5-50A5-9B4B-8FF4-C0C8B1C6D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DB219B-10E0-074B-A7A9-69F6A423F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AB48-1396-3D46-8D66-ED3C0EA3BE01}" type="datetime1">
              <a:rPr lang="en-US" smtClean="0"/>
              <a:t>1/30/18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D41FBC-C063-2849-B1CA-85F335D69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6BD1D9-092A-CA42-81FD-D0C10B33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CC9-C23C-6E40-A0D0-920283768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42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B42E-ABFA-7A45-BFA3-3FF57C61D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919084-A313-A145-BD1C-1EE46BF23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1C02-F058-C248-932C-29C640F8ADF5}" type="datetime1">
              <a:rPr lang="en-US" smtClean="0"/>
              <a:t>1/30/18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FBC49-FBD5-AA4B-9CD9-C75CED04D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CF38A1-D62F-7C4D-BE1D-03166D71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CC9-C23C-6E40-A0D0-920283768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0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C11970-0BA7-9247-978F-3124E054B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E1A1-7C6E-A14B-97AE-0BB581A714F0}" type="datetime1">
              <a:rPr lang="en-US" smtClean="0"/>
              <a:t>1/30/18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D9DE6D-8D1E-9544-8465-BCE359CBC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66FDD-528A-8F4A-A573-AABD63E76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CC9-C23C-6E40-A0D0-920283768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7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139DB-8B54-CC44-A638-E18562A2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751A2-EA97-E84B-B8A6-432AA7885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3A4B73-A1CC-E349-A09A-EA3623E11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6152B2-84E9-334F-81ED-AC1ABB6A1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110AD-4DF1-5F4E-886D-7D6ABD479B8E}" type="datetime1">
              <a:rPr lang="en-US" smtClean="0"/>
              <a:t>1/30/18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DB1E9-8335-6E4B-9059-D0478ABE5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D8486-663E-054E-A4FD-5B1BE533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CC9-C23C-6E40-A0D0-920283768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8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27A63-22E9-5640-BC3E-5693240E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43FE19-BD5E-7F4B-A2E3-5588F0EED4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5F1C1-56AC-EC45-AACA-1098E02BC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C73425-0F6E-EA46-AFC3-8F4BDC5C7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312E-71E9-1C48-819D-6D210634D94A}" type="datetime1">
              <a:rPr lang="en-US" smtClean="0"/>
              <a:t>1/30/18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9B1C3-76ED-2E41-BDE7-579306B3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4E431-F0D4-6044-9BB9-C42A09435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CC9-C23C-6E40-A0D0-920283768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8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13866B-3275-C849-AF6A-98E3FC743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51FA8-D9F4-BC4D-9E5B-73DDD86B3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F5732-D2F4-3A45-9A5D-46D92F5F09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9F5CA-CF7D-ED47-810E-0260A678F982}" type="datetime1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8FD8-28B8-E64E-92DB-64ECBEAEC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BAE9E-A820-EB4A-8618-FFAC27C18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1BCC9-C23C-6E40-A0D0-920283768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5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image" Target="../media/image35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12" Type="http://schemas.openxmlformats.org/officeDocument/2006/relationships/image" Target="../media/image34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8.emf"/><Relationship Id="rId1" Type="http://schemas.openxmlformats.org/officeDocument/2006/relationships/tags" Target="../tags/tag1.xml"/><Relationship Id="rId6" Type="http://schemas.openxmlformats.org/officeDocument/2006/relationships/image" Target="../media/image28.emf"/><Relationship Id="rId11" Type="http://schemas.openxmlformats.org/officeDocument/2006/relationships/image" Target="../media/image33.emf"/><Relationship Id="rId5" Type="http://schemas.openxmlformats.org/officeDocument/2006/relationships/image" Target="../media/image27.emf"/><Relationship Id="rId15" Type="http://schemas.openxmlformats.org/officeDocument/2006/relationships/image" Target="../media/image37.emf"/><Relationship Id="rId10" Type="http://schemas.openxmlformats.org/officeDocument/2006/relationships/image" Target="../media/image32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Relationship Id="rId14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973B71-81BF-EC43-B699-83441DC297E8}"/>
              </a:ext>
            </a:extLst>
          </p:cNvPr>
          <p:cNvSpPr txBox="1"/>
          <p:nvPr/>
        </p:nvSpPr>
        <p:spPr>
          <a:xfrm>
            <a:off x="308225" y="359596"/>
            <a:ext cx="9223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Bifunctional catalyst = 1 catalyst doing 2 different things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Cooperative (synergistic) catalysts = 2 different catalysts, each doing something different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6332D5-6A60-C244-BE45-C6B8801C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CC9-C23C-6E40-A0D0-9202837683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69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4282F60-6A27-4F47-BD76-FA621E01AADF}"/>
              </a:ext>
            </a:extLst>
          </p:cNvPr>
          <p:cNvSpPr txBox="1"/>
          <p:nvPr/>
        </p:nvSpPr>
        <p:spPr>
          <a:xfrm>
            <a:off x="1181522" y="186229"/>
            <a:ext cx="985292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also have C-C insertion, which we won’t talk about (see for example,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Nature Chemistry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739), and C-H insertion, which we will talk about.  We’ll also cover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photoredox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catalysis later on.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247B05-CD6D-AA4D-AD88-53C3BC07D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585" y="1308314"/>
            <a:ext cx="4711700" cy="4508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6F94E4-838A-8140-B15B-031C4030AA3B}"/>
              </a:ext>
            </a:extLst>
          </p:cNvPr>
          <p:cNvSpPr txBox="1"/>
          <p:nvPr/>
        </p:nvSpPr>
        <p:spPr>
          <a:xfrm>
            <a:off x="9030985" y="1849349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*stoichiometric in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organocat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867B52-25D0-874B-9C1A-BD12E3757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CC9-C23C-6E40-A0D0-9202837683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16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5F41EC-B188-004C-A0B2-A4AFD2E03210}"/>
              </a:ext>
            </a:extLst>
          </p:cNvPr>
          <p:cNvSpPr txBox="1"/>
          <p:nvPr/>
        </p:nvSpPr>
        <p:spPr>
          <a:xfrm>
            <a:off x="256848" y="6386726"/>
            <a:ext cx="11733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Beeson, T. D.;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Mastracchio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A.; Hong, J.-B.; Ashton, K.; MacMillan, D. W. C.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Science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316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582.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A75129-0811-984A-950F-808032E2881D}"/>
              </a:ext>
            </a:extLst>
          </p:cNvPr>
          <p:cNvSpPr txBox="1"/>
          <p:nvPr/>
        </p:nvSpPr>
        <p:spPr>
          <a:xfrm>
            <a:off x="10274" y="82196"/>
            <a:ext cx="3876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You’ve heard of HOMO, LUMO…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936BA0-C961-E141-90D4-26770B71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8" y="937160"/>
            <a:ext cx="5905500" cy="1079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A360EB-AA35-C94B-BB59-97897FE97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4" y="4488993"/>
            <a:ext cx="5727700" cy="12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07CB38-BB4F-BE4C-A9D2-D2DBB9D703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89" y="1065087"/>
            <a:ext cx="4165600" cy="4419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268F0D-2DBB-E34C-A7CE-826F171692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830" y="937160"/>
            <a:ext cx="1168400" cy="1384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E8D8FA-25DF-324A-B0B4-04592B222A99}"/>
              </a:ext>
            </a:extLst>
          </p:cNvPr>
          <p:cNvSpPr txBox="1"/>
          <p:nvPr/>
        </p:nvSpPr>
        <p:spPr>
          <a:xfrm>
            <a:off x="10546445" y="154909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E71B78-2661-B54C-90F4-6BC628E6359F}"/>
              </a:ext>
            </a:extLst>
          </p:cNvPr>
          <p:cNvSpPr txBox="1"/>
          <p:nvPr/>
        </p:nvSpPr>
        <p:spPr>
          <a:xfrm>
            <a:off x="493160" y="4119661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Evidence for radical vs. cationic mechanism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369323-AF5E-AD4E-AAE5-46EA02992BB0}"/>
              </a:ext>
            </a:extLst>
          </p:cNvPr>
          <p:cNvSpPr txBox="1"/>
          <p:nvPr/>
        </p:nvSpPr>
        <p:spPr>
          <a:xfrm>
            <a:off x="7927020" y="5371673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 can be nitrate,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water, carbonate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ADE4C3-580E-704A-A5AC-D9A4FA20C8D4}"/>
              </a:ext>
            </a:extLst>
          </p:cNvPr>
          <p:cNvSpPr txBox="1"/>
          <p:nvPr/>
        </p:nvSpPr>
        <p:spPr>
          <a:xfrm>
            <a:off x="493160" y="2713673"/>
            <a:ext cx="5282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= ceric ammonium nitrate = (NH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Ce(NO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single electron oxidant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93374A-E4AE-8A4E-B440-55EC67FF6DBF}"/>
              </a:ext>
            </a:extLst>
          </p:cNvPr>
          <p:cNvSpPr txBox="1"/>
          <p:nvPr/>
        </p:nvSpPr>
        <p:spPr>
          <a:xfrm>
            <a:off x="9885661" y="5302835"/>
            <a:ext cx="2420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 stabilizes </a:t>
            </a:r>
            <a:r>
              <a:rPr lang="en-US" dirty="0">
                <a:latin typeface="Symbol" pitchFamily="2" charset="2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anions,</a:t>
            </a:r>
          </a:p>
          <a:p>
            <a:pPr algn="ctr"/>
            <a:r>
              <a:rPr lang="en-US" dirty="0">
                <a:latin typeface="Symbol" pitchFamily="2" charset="2"/>
                <a:cs typeface="Arial" panose="020B0604020202020204" pitchFamily="34" charset="0"/>
              </a:rPr>
              <a:t>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D16D6F-5082-CD40-8696-4D7019C6D941}"/>
              </a:ext>
            </a:extLst>
          </p:cNvPr>
          <p:cNvSpPr txBox="1"/>
          <p:nvPr/>
        </p:nvSpPr>
        <p:spPr>
          <a:xfrm>
            <a:off x="497266" y="698461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allylation</a:t>
            </a:r>
            <a:endParaRPr lang="en-US" dirty="0">
              <a:latin typeface="Symbol" pitchFamily="2" charset="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19253E-50B6-E547-801C-ED3C2730A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CC9-C23C-6E40-A0D0-9202837683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41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AA75129-0811-984A-950F-808032E2881D}"/>
              </a:ext>
            </a:extLst>
          </p:cNvPr>
          <p:cNvSpPr txBox="1"/>
          <p:nvPr/>
        </p:nvSpPr>
        <p:spPr>
          <a:xfrm>
            <a:off x="10274" y="-20544"/>
            <a:ext cx="6058069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SOMO is distinct from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synergistic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catalysis.  In SOMO,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organocatalyst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metal catalyst activate same reactant,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radical intermediates are involved.  In synergistic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catalysis,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organocatalyst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metal catalyst activate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different reactants (or different functionalities within the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same reactant, if intramolecular),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organoradical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intermediates are not involved.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allylation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reactions discussed earlier would be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synergistic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catalysis.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1B7701-103B-2940-B23C-D129B2B4C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082" y="1148829"/>
            <a:ext cx="4279900" cy="5359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D38D5F-29F6-5A4A-8251-4933C0D84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182" y="18383"/>
            <a:ext cx="4241800" cy="1346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80A523-CC19-2640-BD4F-A30A97AFA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94" y="2616149"/>
            <a:ext cx="3849462" cy="41031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C79BF1-E581-DC43-B0B1-0B25B0D2085B}"/>
              </a:ext>
            </a:extLst>
          </p:cNvPr>
          <p:cNvSpPr txBox="1"/>
          <p:nvPr/>
        </p:nvSpPr>
        <p:spPr>
          <a:xfrm>
            <a:off x="6709027" y="-61644"/>
            <a:ext cx="5404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Revised “closed shell” mechanism based on below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studies.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D186E4-3ED1-6344-8C07-0A4D9DE26AB0}"/>
              </a:ext>
            </a:extLst>
          </p:cNvPr>
          <p:cNvSpPr txBox="1"/>
          <p:nvPr/>
        </p:nvSpPr>
        <p:spPr>
          <a:xfrm>
            <a:off x="5072009" y="6396335"/>
            <a:ext cx="7119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Humbeck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J. F.;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Simonovich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S. P.; Knowles, R. R.; MacMillan, D. W. C.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J. Am. Chem. Soc.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132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10012.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A2B43A-8AC8-0E47-B2F5-0F4C58A534EF}"/>
              </a:ext>
            </a:extLst>
          </p:cNvPr>
          <p:cNvSpPr txBox="1"/>
          <p:nvPr/>
        </p:nvSpPr>
        <p:spPr>
          <a:xfrm>
            <a:off x="115216" y="6627167"/>
            <a:ext cx="4450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Sibi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M. P.; Hasegawa, M.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J. Am. Chem. Soc.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129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4124.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87569D-0601-FF40-9C2D-B7C873E14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CC9-C23C-6E40-A0D0-9202837683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11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AA75129-0811-984A-950F-808032E2881D}"/>
              </a:ext>
            </a:extLst>
          </p:cNvPr>
          <p:cNvSpPr txBox="1"/>
          <p:nvPr/>
        </p:nvSpPr>
        <p:spPr>
          <a:xfrm>
            <a:off x="10274" y="82196"/>
            <a:ext cx="5577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stoichiometric in oxidant (or you need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reoxidant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ADE4C3-580E-704A-A5AC-D9A4FA20C8D4}"/>
              </a:ext>
            </a:extLst>
          </p:cNvPr>
          <p:cNvSpPr txBox="1"/>
          <p:nvPr/>
        </p:nvSpPr>
        <p:spPr>
          <a:xfrm>
            <a:off x="455267" y="1085266"/>
            <a:ext cx="5282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= ceric ammonium nitrate = (NH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Ce(NO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single electron oxidant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D16D6F-5082-CD40-8696-4D7019C6D941}"/>
              </a:ext>
            </a:extLst>
          </p:cNvPr>
          <p:cNvSpPr txBox="1"/>
          <p:nvPr/>
        </p:nvSpPr>
        <p:spPr>
          <a:xfrm>
            <a:off x="7740547" y="1085266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allylation</a:t>
            </a:r>
            <a:endParaRPr lang="en-US" dirty="0">
              <a:latin typeface="Symbol" pitchFamily="2" charset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8621FF-942C-EA48-8104-8B427DD8A0F4}"/>
              </a:ext>
            </a:extLst>
          </p:cNvPr>
          <p:cNvSpPr txBox="1"/>
          <p:nvPr/>
        </p:nvSpPr>
        <p:spPr>
          <a:xfrm>
            <a:off x="7749111" y="1463696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vinylation</a:t>
            </a:r>
            <a:endParaRPr lang="en-US" dirty="0">
              <a:latin typeface="Symbol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EC2ED9-B725-324B-8E6F-E6131893F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433" y="1463696"/>
            <a:ext cx="787400" cy="546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F28126-0356-6D47-9E72-124025BDF4C1}"/>
              </a:ext>
            </a:extLst>
          </p:cNvPr>
          <p:cNvSpPr txBox="1"/>
          <p:nvPr/>
        </p:nvSpPr>
        <p:spPr>
          <a:xfrm>
            <a:off x="10024011" y="1412009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vinyl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trifluoroborate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salts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7872CB-A7DE-6841-8015-7CB7F68A9876}"/>
              </a:ext>
            </a:extLst>
          </p:cNvPr>
          <p:cNvSpPr txBox="1"/>
          <p:nvPr/>
        </p:nvSpPr>
        <p:spPr>
          <a:xfrm>
            <a:off x="7787812" y="2517168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intramolecular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arylation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F69673-D89D-0C47-A14E-8972DC87A257}"/>
              </a:ext>
            </a:extLst>
          </p:cNvPr>
          <p:cNvSpPr txBox="1"/>
          <p:nvPr/>
        </p:nvSpPr>
        <p:spPr>
          <a:xfrm>
            <a:off x="482886" y="1921269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(PF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2C34B3-B964-FA47-AE82-2A9E73300AB1}"/>
              </a:ext>
            </a:extLst>
          </p:cNvPr>
          <p:cNvSpPr txBox="1"/>
          <p:nvPr/>
        </p:nvSpPr>
        <p:spPr>
          <a:xfrm>
            <a:off x="7767264" y="4263780"/>
            <a:ext cx="2778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-chlorination using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LiCl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chlorine source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9F121B-742D-764E-872B-34D42E450A9C}"/>
              </a:ext>
            </a:extLst>
          </p:cNvPr>
          <p:cNvSpPr txBox="1"/>
          <p:nvPr/>
        </p:nvSpPr>
        <p:spPr>
          <a:xfrm>
            <a:off x="452065" y="2630184"/>
            <a:ext cx="1847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Cu(TFA)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Cu(II)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C413CF-9E46-4B4E-A63A-C3341155579C}"/>
              </a:ext>
            </a:extLst>
          </p:cNvPr>
          <p:cNvSpPr txBox="1"/>
          <p:nvPr/>
        </p:nvSpPr>
        <p:spPr>
          <a:xfrm>
            <a:off x="7787813" y="4962421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intra/intermolecular cascades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generate rings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AC0789-A7E1-A641-98E2-86C8158C4C41}"/>
              </a:ext>
            </a:extLst>
          </p:cNvPr>
          <p:cNvSpPr txBox="1"/>
          <p:nvPr/>
        </p:nvSpPr>
        <p:spPr>
          <a:xfrm>
            <a:off x="482886" y="701329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metal oxidants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9CF61B-2F0D-8247-A423-665D09752405}"/>
              </a:ext>
            </a:extLst>
          </p:cNvPr>
          <p:cNvSpPr txBox="1"/>
          <p:nvPr/>
        </p:nvSpPr>
        <p:spPr>
          <a:xfrm>
            <a:off x="7749111" y="751155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transformations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A061F7-82C4-9F46-B33E-87711FEE7FBE}"/>
              </a:ext>
            </a:extLst>
          </p:cNvPr>
          <p:cNvSpPr txBox="1"/>
          <p:nvPr/>
        </p:nvSpPr>
        <p:spPr>
          <a:xfrm>
            <a:off x="7757675" y="2140077"/>
            <a:ext cx="376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enolation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(using silyl enol ethers)</a:t>
            </a:r>
            <a:endParaRPr lang="en-US" dirty="0">
              <a:latin typeface="Symbol" pitchFamily="2" charset="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41FB34-9214-2C41-9CD4-A2195C469476}"/>
              </a:ext>
            </a:extLst>
          </p:cNvPr>
          <p:cNvSpPr txBox="1"/>
          <p:nvPr/>
        </p:nvSpPr>
        <p:spPr>
          <a:xfrm>
            <a:off x="7777538" y="3328831"/>
            <a:ext cx="41985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“carbo-oxidation” of styrene (addition of</a:t>
            </a:r>
          </a:p>
          <a:p>
            <a:r>
              <a:rPr lang="en-US" dirty="0">
                <a:latin typeface="Symbol" pitchFamily="2" charset="2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-carbon and nitrate from CAN across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double bond of styrene)</a:t>
            </a:r>
            <a:endParaRPr lang="en-US" dirty="0">
              <a:latin typeface="Symbol" pitchFamily="2" charset="2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991435-B5BF-8448-A87F-92D8BB7F7648}"/>
              </a:ext>
            </a:extLst>
          </p:cNvPr>
          <p:cNvSpPr txBox="1"/>
          <p:nvPr/>
        </p:nvSpPr>
        <p:spPr>
          <a:xfrm>
            <a:off x="7787812" y="2944892"/>
            <a:ext cx="10823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nitronate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952E2-D26D-5C4C-91F7-E6F8A4249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CC9-C23C-6E40-A0D0-9202837683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27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973B71-81BF-EC43-B699-83441DC297E8}"/>
              </a:ext>
            </a:extLst>
          </p:cNvPr>
          <p:cNvSpPr txBox="1"/>
          <p:nvPr/>
        </p:nvSpPr>
        <p:spPr>
          <a:xfrm>
            <a:off x="308225" y="359596"/>
            <a:ext cx="72337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Cooperative catalysis between 2 different classes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organocatalysts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transformation we’ve already seen…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BECC71-D70F-6945-A5C1-933D1AD5A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955" y="1685294"/>
            <a:ext cx="4582406" cy="32831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DADBD9-8D9B-6F4C-83C4-4DE8EDB52148}"/>
              </a:ext>
            </a:extLst>
          </p:cNvPr>
          <p:cNvSpPr txBox="1"/>
          <p:nvPr/>
        </p:nvSpPr>
        <p:spPr>
          <a:xfrm>
            <a:off x="5803995" y="2416534"/>
            <a:ext cx="38667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Bergonzini</a:t>
            </a:r>
            <a:r>
              <a:rPr lang="en-US" dirty="0">
                <a:latin typeface="Arial"/>
                <a:cs typeface="Arial"/>
              </a:rPr>
              <a:t>, G.; Vera, S.; </a:t>
            </a:r>
            <a:r>
              <a:rPr lang="en-US" dirty="0" err="1">
                <a:latin typeface="Arial"/>
                <a:cs typeface="Arial"/>
              </a:rPr>
              <a:t>Melchiorre</a:t>
            </a:r>
            <a:r>
              <a:rPr lang="en-US" dirty="0">
                <a:latin typeface="Arial"/>
                <a:cs typeface="Arial"/>
              </a:rPr>
              <a:t>,</a:t>
            </a:r>
          </a:p>
          <a:p>
            <a:r>
              <a:rPr lang="en-US" dirty="0">
                <a:latin typeface="Arial"/>
                <a:cs typeface="Arial"/>
              </a:rPr>
              <a:t>P. </a:t>
            </a:r>
            <a:r>
              <a:rPr lang="en-US" i="1" dirty="0" err="1">
                <a:latin typeface="Arial"/>
                <a:cs typeface="Arial"/>
              </a:rPr>
              <a:t>Angew</a:t>
            </a:r>
            <a:r>
              <a:rPr lang="en-US" i="1" dirty="0">
                <a:latin typeface="Arial"/>
                <a:cs typeface="Arial"/>
              </a:rPr>
              <a:t>. Chem. Int. Ed. </a:t>
            </a:r>
            <a:r>
              <a:rPr lang="en-US" b="1" dirty="0">
                <a:latin typeface="Arial"/>
                <a:cs typeface="Arial"/>
              </a:rPr>
              <a:t>2010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i="1" dirty="0">
                <a:latin typeface="Arial"/>
                <a:cs typeface="Arial"/>
              </a:rPr>
              <a:t>49</a:t>
            </a:r>
            <a:r>
              <a:rPr lang="en-US" dirty="0">
                <a:latin typeface="Arial"/>
                <a:cs typeface="Arial"/>
              </a:rPr>
              <a:t>, </a:t>
            </a:r>
          </a:p>
          <a:p>
            <a:r>
              <a:rPr lang="en-US" dirty="0">
                <a:latin typeface="Arial"/>
                <a:cs typeface="Arial"/>
              </a:rPr>
              <a:t>9685.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E46384-EB0C-FA46-81E3-FD716F849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CC9-C23C-6E40-A0D0-9202837683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29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011" y="3370433"/>
            <a:ext cx="825500" cy="3651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181" y="3079583"/>
            <a:ext cx="174625" cy="2063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806" y="2739528"/>
            <a:ext cx="174625" cy="2063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7412" y="2648477"/>
            <a:ext cx="174625" cy="3492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8446" y="2648692"/>
            <a:ext cx="666750" cy="4762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5591" y="3077448"/>
            <a:ext cx="428625" cy="1111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7699" y="2304098"/>
            <a:ext cx="1905000" cy="15081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97183" y="2367774"/>
            <a:ext cx="2047875" cy="14605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19132" y="2739528"/>
            <a:ext cx="857250" cy="10953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6411" y="3093768"/>
            <a:ext cx="428625" cy="11112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3931" y="3098748"/>
            <a:ext cx="428625" cy="11112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06642" y="2311075"/>
            <a:ext cx="1635125" cy="150812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24426" y="2326778"/>
            <a:ext cx="1682750" cy="150812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68954" y="2648477"/>
            <a:ext cx="174625" cy="3492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51263" y="3142897"/>
            <a:ext cx="190500" cy="1905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81719" y="2903904"/>
            <a:ext cx="666750" cy="508000"/>
          </a:xfrm>
          <a:prstGeom prst="rect">
            <a:avLst/>
          </a:prstGeom>
        </p:spPr>
      </p:pic>
      <p:sp>
        <p:nvSpPr>
          <p:cNvPr id="24" name="Subtitle 7"/>
          <p:cNvSpPr txBox="1">
            <a:spLocks/>
          </p:cNvSpPr>
          <p:nvPr/>
        </p:nvSpPr>
        <p:spPr>
          <a:xfrm>
            <a:off x="1991895" y="471559"/>
            <a:ext cx="8234947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457200">
              <a:spcBef>
                <a:spcPct val="20000"/>
              </a:spcBef>
              <a:defRPr/>
            </a:pPr>
            <a:r>
              <a:rPr lang="en-US" sz="3200" u="sng" dirty="0">
                <a:solidFill>
                  <a:schemeClr val="accent2"/>
                </a:solidFill>
                <a:latin typeface="Arial"/>
                <a:cs typeface="Arial"/>
              </a:rPr>
              <a:t>CASCADE REACTIONS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0113" y="4024355"/>
            <a:ext cx="70198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>
                <a:latin typeface="Arial"/>
                <a:cs typeface="Arial"/>
              </a:rPr>
              <a:t>Dienamine</a:t>
            </a:r>
            <a:r>
              <a:rPr lang="en-US" dirty="0">
                <a:latin typeface="Arial"/>
                <a:cs typeface="Arial"/>
              </a:rPr>
              <a:t>-, </a:t>
            </a:r>
            <a:r>
              <a:rPr lang="en-US" dirty="0" err="1">
                <a:latin typeface="Arial"/>
                <a:cs typeface="Arial"/>
              </a:rPr>
              <a:t>iminium</a:t>
            </a:r>
            <a:r>
              <a:rPr lang="en-US" dirty="0">
                <a:latin typeface="Arial"/>
                <a:cs typeface="Arial"/>
              </a:rPr>
              <a:t>-, and </a:t>
            </a:r>
            <a:r>
              <a:rPr lang="en-US" dirty="0" err="1">
                <a:latin typeface="Arial"/>
                <a:cs typeface="Arial"/>
              </a:rPr>
              <a:t>enamine</a:t>
            </a:r>
            <a:r>
              <a:rPr lang="en-US" dirty="0">
                <a:latin typeface="Arial"/>
                <a:cs typeface="Arial"/>
              </a:rPr>
              <a:t> catalyzed reactions have </a:t>
            </a:r>
          </a:p>
          <a:p>
            <a:r>
              <a:rPr lang="en-US" dirty="0">
                <a:latin typeface="Arial"/>
                <a:cs typeface="Arial"/>
              </a:rPr>
              <a:t>     complementary mechanisms that facilitate combining more than</a:t>
            </a:r>
          </a:p>
          <a:p>
            <a:r>
              <a:rPr lang="en-US" dirty="0">
                <a:latin typeface="Arial"/>
                <a:cs typeface="Arial"/>
              </a:rPr>
              <a:t>     one transformation into one flask</a:t>
            </a: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9006-3F0F-C045-81F1-66FD67D94270}" type="slidenum">
              <a:rPr lang="en-US" smtClean="0"/>
              <a:t>15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E73F7B-09AC-5147-86DC-431BFCE336D0}"/>
              </a:ext>
            </a:extLst>
          </p:cNvPr>
          <p:cNvSpPr txBox="1"/>
          <p:nvPr/>
        </p:nvSpPr>
        <p:spPr>
          <a:xfrm>
            <a:off x="4144727" y="1318093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consecutive, multiple bond formation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452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2843" y="575864"/>
            <a:ext cx="9975872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Domino:  “two or more bond-forming reactions…under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the same reaction conditions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without adding additional reagents and catalysts…in which the subsequent reactions 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result as a consequence of the functionality formed in the previous step.”  One catalyst 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or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multicatalytic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but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all catalysts must be present from the outset.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Tietze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L. F.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Chem. Rev.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1996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96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115.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Cascade has been used interchangeably, however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Tietze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does not advocate this.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Tandem means “two at the same time and does not describe a time-resolved transformation”.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Tandem:  “Coupled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catalyses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in which sequential transformation of the substrate occurs via 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two (or more) mechanistically distinct processes.”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Fogg, D. E.; dos Santos, E. N. </a:t>
            </a:r>
            <a:r>
              <a:rPr lang="en-US" i="1" dirty="0" err="1">
                <a:latin typeface="Arial" charset="0"/>
                <a:ea typeface="Arial" charset="0"/>
                <a:cs typeface="Arial" charset="0"/>
              </a:rPr>
              <a:t>Coord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. Chem. Rev.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2004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248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2365.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Regardless, all three are multicomponent.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9006-3F0F-C045-81F1-66FD67D94270}" type="slidenum">
              <a:rPr lang="en-US" smtClean="0"/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38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67069" y="585706"/>
            <a:ext cx="81699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Domino reactions</a:t>
            </a:r>
            <a:endParaRPr lang="en-US" dirty="0"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Early example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>
                <a:latin typeface="Arial"/>
                <a:cs typeface="Arial"/>
              </a:rPr>
              <a:t>Barbas</a:t>
            </a:r>
            <a:endParaRPr lang="en-US" dirty="0">
              <a:latin typeface="Arial"/>
              <a:cs typeface="Arial"/>
            </a:endParaRPr>
          </a:p>
          <a:p>
            <a:pPr marL="1200150" lvl="2" indent="-285750">
              <a:buFont typeface="Arial"/>
              <a:buChar char="•"/>
            </a:pPr>
            <a:r>
              <a:rPr lang="en-US" dirty="0" err="1">
                <a:latin typeface="Arial"/>
                <a:cs typeface="Arial"/>
              </a:rPr>
              <a:t>Proline</a:t>
            </a:r>
            <a:r>
              <a:rPr lang="en-US" dirty="0">
                <a:latin typeface="Arial"/>
                <a:cs typeface="Arial"/>
              </a:rPr>
              <a:t>-catalyzed Robinson annulation</a:t>
            </a:r>
          </a:p>
          <a:p>
            <a:pPr marL="742950" lvl="1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0139" y="1954310"/>
            <a:ext cx="3613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Bui, T.; </a:t>
            </a:r>
            <a:r>
              <a:rPr lang="en-US" dirty="0" err="1">
                <a:latin typeface="Arial"/>
                <a:cs typeface="Arial"/>
              </a:rPr>
              <a:t>Barbas</a:t>
            </a:r>
            <a:r>
              <a:rPr lang="en-US" dirty="0">
                <a:latin typeface="Arial"/>
                <a:cs typeface="Arial"/>
              </a:rPr>
              <a:t>, C. F. </a:t>
            </a:r>
          </a:p>
          <a:p>
            <a:r>
              <a:rPr lang="en-US" i="1" dirty="0">
                <a:latin typeface="Arial"/>
                <a:cs typeface="Arial"/>
              </a:rPr>
              <a:t>Tetrahedron </a:t>
            </a:r>
            <a:r>
              <a:rPr lang="en-US" i="1" dirty="0" err="1">
                <a:latin typeface="Arial"/>
                <a:cs typeface="Arial"/>
              </a:rPr>
              <a:t>Lett</a:t>
            </a:r>
            <a:r>
              <a:rPr lang="en-US" i="1" dirty="0">
                <a:latin typeface="Arial"/>
                <a:cs typeface="Arial"/>
              </a:rPr>
              <a:t>. </a:t>
            </a:r>
            <a:r>
              <a:rPr lang="en-US" b="1" dirty="0">
                <a:latin typeface="Arial"/>
                <a:cs typeface="Arial"/>
              </a:rPr>
              <a:t>2000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i="1" dirty="0">
                <a:latin typeface="Arial"/>
                <a:cs typeface="Arial"/>
              </a:rPr>
              <a:t>41</a:t>
            </a:r>
            <a:r>
              <a:rPr lang="en-US" dirty="0">
                <a:latin typeface="Arial"/>
                <a:cs typeface="Arial"/>
              </a:rPr>
              <a:t>, 6951.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062" y="1730191"/>
            <a:ext cx="3899647" cy="8808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08709" y="2519691"/>
            <a:ext cx="15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49%, 76% </a:t>
            </a:r>
            <a:r>
              <a:rPr lang="en-US" dirty="0" err="1">
                <a:latin typeface="Arial"/>
                <a:cs typeface="Arial"/>
              </a:rPr>
              <a:t>ee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078" y="2898590"/>
            <a:ext cx="4822977" cy="374263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9006-3F0F-C045-81F1-66FD67D942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98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67069" y="585706"/>
            <a:ext cx="81699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Domino reactions</a:t>
            </a:r>
            <a:endParaRPr lang="en-US" dirty="0"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Early example of </a:t>
            </a:r>
            <a:r>
              <a:rPr lang="en-US" dirty="0" err="1">
                <a:latin typeface="Arial"/>
                <a:cs typeface="Arial"/>
              </a:rPr>
              <a:t>dienamine</a:t>
            </a:r>
            <a:r>
              <a:rPr lang="en-US" dirty="0">
                <a:latin typeface="Arial"/>
                <a:cs typeface="Arial"/>
              </a:rPr>
              <a:t> catalysis in a cascade reaction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>
                <a:latin typeface="Arial"/>
                <a:cs typeface="Arial"/>
              </a:rPr>
              <a:t>Barbas</a:t>
            </a:r>
            <a:r>
              <a:rPr lang="en-US" dirty="0">
                <a:latin typeface="Arial"/>
                <a:cs typeface="Arial"/>
              </a:rPr>
              <a:t> (cross conjugated) </a:t>
            </a:r>
            <a:r>
              <a:rPr lang="en-US" dirty="0" err="1">
                <a:latin typeface="Arial"/>
                <a:cs typeface="Arial"/>
              </a:rPr>
              <a:t>dienamine</a:t>
            </a:r>
            <a:r>
              <a:rPr lang="en-US" dirty="0">
                <a:latin typeface="Arial"/>
                <a:cs typeface="Arial"/>
              </a:rPr>
              <a:t> 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O-</a:t>
            </a:r>
            <a:r>
              <a:rPr lang="en-US" dirty="0" err="1">
                <a:latin typeface="Arial"/>
                <a:cs typeface="Arial"/>
              </a:rPr>
              <a:t>nitroso</a:t>
            </a:r>
            <a:r>
              <a:rPr lang="en-US" dirty="0">
                <a:latin typeface="Arial"/>
                <a:cs typeface="Arial"/>
              </a:rPr>
              <a:t> aldol—</a:t>
            </a:r>
            <a:r>
              <a:rPr lang="en-US" dirty="0" err="1">
                <a:latin typeface="Arial"/>
                <a:cs typeface="Arial"/>
              </a:rPr>
              <a:t>aza</a:t>
            </a:r>
            <a:r>
              <a:rPr lang="en-US" dirty="0">
                <a:latin typeface="Arial"/>
                <a:cs typeface="Arial"/>
              </a:rPr>
              <a:t>-Michael (a non-concerted Diels-Alder reaction)</a:t>
            </a:r>
          </a:p>
          <a:p>
            <a:pPr marL="742950" lvl="1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7880" y="4461440"/>
            <a:ext cx="857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Yamamoto, Y.; </a:t>
            </a:r>
            <a:r>
              <a:rPr lang="en-US" dirty="0" err="1">
                <a:latin typeface="Arial"/>
                <a:cs typeface="Arial"/>
              </a:rPr>
              <a:t>Momiyama</a:t>
            </a:r>
            <a:r>
              <a:rPr lang="en-US" dirty="0">
                <a:latin typeface="Arial"/>
                <a:cs typeface="Arial"/>
              </a:rPr>
              <a:t>, N.; Yamamoto, H. </a:t>
            </a:r>
            <a:r>
              <a:rPr lang="en-US" i="1" dirty="0">
                <a:latin typeface="Arial"/>
                <a:cs typeface="Arial"/>
              </a:rPr>
              <a:t>J. Am. Chem. Soc. </a:t>
            </a:r>
            <a:r>
              <a:rPr lang="en-US" b="1" dirty="0">
                <a:latin typeface="Arial"/>
                <a:cs typeface="Arial"/>
              </a:rPr>
              <a:t>2004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i="1" dirty="0">
                <a:latin typeface="Arial"/>
                <a:cs typeface="Arial"/>
              </a:rPr>
              <a:t>126</a:t>
            </a:r>
            <a:r>
              <a:rPr lang="en-US" dirty="0">
                <a:latin typeface="Arial"/>
                <a:cs typeface="Arial"/>
              </a:rPr>
              <a:t>, 5962.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8709" y="2519691"/>
            <a:ext cx="15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49%, 76% </a:t>
            </a:r>
            <a:r>
              <a:rPr lang="en-US" dirty="0" err="1">
                <a:latin typeface="Arial"/>
                <a:cs typeface="Arial"/>
              </a:rPr>
              <a:t>ee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 descr="Screen Shot 2018-01-11 at 3.16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558" y="1954310"/>
            <a:ext cx="4329206" cy="233537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9006-3F0F-C045-81F1-66FD67D942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97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67069" y="585706"/>
            <a:ext cx="81699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Domino reactions</a:t>
            </a:r>
            <a:endParaRPr lang="en-US" dirty="0"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MacMillan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“</a:t>
            </a:r>
            <a:r>
              <a:rPr lang="en-US" dirty="0" err="1">
                <a:latin typeface="Arial"/>
                <a:cs typeface="Arial"/>
              </a:rPr>
              <a:t>organomulticatalysis</a:t>
            </a:r>
            <a:r>
              <a:rPr lang="en-US" dirty="0">
                <a:latin typeface="Arial"/>
                <a:cs typeface="Arial"/>
              </a:rPr>
              <a:t>” (cycle specific)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Allows access to all stereoisomers (both enantiomers of </a:t>
            </a:r>
            <a:r>
              <a:rPr lang="en-US" b="1" u="sng" dirty="0">
                <a:latin typeface="Arial"/>
                <a:cs typeface="Arial"/>
              </a:rPr>
              <a:t>both </a:t>
            </a:r>
            <a:r>
              <a:rPr lang="en-US" b="1" u="sng" dirty="0" err="1">
                <a:latin typeface="Arial"/>
                <a:cs typeface="Arial"/>
              </a:rPr>
              <a:t>diastereomers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Intermolecular</a:t>
            </a:r>
          </a:p>
          <a:p>
            <a:pPr lvl="2"/>
            <a:r>
              <a:rPr lang="en-US" dirty="0">
                <a:latin typeface="Arial"/>
                <a:cs typeface="Arial"/>
              </a:rPr>
              <a:t>     cascades</a:t>
            </a:r>
          </a:p>
          <a:p>
            <a:pPr marL="742950" lvl="1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056" y="6181788"/>
            <a:ext cx="8770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Huang, Y.; </a:t>
            </a:r>
            <a:r>
              <a:rPr lang="en-US" dirty="0" err="1">
                <a:latin typeface="Arial"/>
                <a:cs typeface="Arial"/>
              </a:rPr>
              <a:t>Walji</a:t>
            </a:r>
            <a:r>
              <a:rPr lang="en-US" dirty="0">
                <a:latin typeface="Arial"/>
                <a:cs typeface="Arial"/>
              </a:rPr>
              <a:t>, A. M.; Larsen, C. H.; MacMillan, D. W. C. </a:t>
            </a:r>
            <a:r>
              <a:rPr lang="en-US" i="1" dirty="0">
                <a:latin typeface="Arial"/>
                <a:cs typeface="Arial"/>
              </a:rPr>
              <a:t>J. Am. Chem. Soc.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2005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i="1" dirty="0">
                <a:latin typeface="Arial"/>
                <a:cs typeface="Arial"/>
              </a:rPr>
              <a:t>127</a:t>
            </a:r>
            <a:r>
              <a:rPr lang="en-US" dirty="0">
                <a:latin typeface="Arial"/>
                <a:cs typeface="Arial"/>
              </a:rPr>
              <a:t>, 15051-15053.</a:t>
            </a:r>
          </a:p>
        </p:txBody>
      </p:sp>
      <p:pic>
        <p:nvPicPr>
          <p:cNvPr id="4" name="Picture 3" descr="Screen Shot 2018-01-11 at 2.04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941" y="1738406"/>
            <a:ext cx="4305300" cy="4546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9006-3F0F-C045-81F1-66FD67D94270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7B6F7A-2171-A24F-A601-EED88BC1BB6C}"/>
              </a:ext>
            </a:extLst>
          </p:cNvPr>
          <p:cNvSpPr txBox="1"/>
          <p:nvPr/>
        </p:nvSpPr>
        <p:spPr>
          <a:xfrm>
            <a:off x="1345914" y="3568412"/>
            <a:ext cx="229639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*Technically, this is 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tandem reaction?</a:t>
            </a:r>
          </a:p>
        </p:txBody>
      </p:sp>
    </p:spTree>
    <p:extLst>
      <p:ext uri="{BB962C8B-B14F-4D97-AF65-F5344CB8AC3E}">
        <p14:creationId xmlns:p14="http://schemas.microsoft.com/office/powerpoint/2010/main" val="957603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5F41EC-B188-004C-A0B2-A4AFD2E03210}"/>
              </a:ext>
            </a:extLst>
          </p:cNvPr>
          <p:cNvSpPr txBox="1"/>
          <p:nvPr/>
        </p:nvSpPr>
        <p:spPr>
          <a:xfrm>
            <a:off x="383636" y="6376457"/>
            <a:ext cx="847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Jellerichs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B. G.; Kong, J.-R.;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Krische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M. J.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J. Am. Chem. Soc.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125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7758.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1E14EB-C44B-4F4D-9792-58A93461C067}"/>
              </a:ext>
            </a:extLst>
          </p:cNvPr>
          <p:cNvSpPr txBox="1"/>
          <p:nvPr/>
        </p:nvSpPr>
        <p:spPr>
          <a:xfrm>
            <a:off x="51372" y="71922"/>
            <a:ext cx="11403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Combining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and metal-catalysis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Stoichiometric 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trialkyl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phosphine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organocatalyst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Soft nucleophile (resonance-stabilized carbanion) attacks carbon to reductively eliminate off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does NOT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attack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center = Tsuji-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allylation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7E06E1-AF0B-6547-B748-B28B2B01F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36" y="2119757"/>
            <a:ext cx="4356100" cy="2413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15A979-0516-C54E-8F1D-EDA33CB49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653" y="2121789"/>
            <a:ext cx="6565900" cy="2374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2BA051-3B1F-CB4D-AC5F-36703C0CE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CC9-C23C-6E40-A0D0-9202837683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26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67069" y="585707"/>
            <a:ext cx="8169991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Domino reactions</a:t>
            </a:r>
            <a:endParaRPr lang="en-US" dirty="0"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Easy access to ring systems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3-, 5-, 6-membered rings; </a:t>
            </a:r>
            <a:r>
              <a:rPr lang="en-US" dirty="0" err="1">
                <a:latin typeface="Arial"/>
                <a:cs typeface="Arial"/>
              </a:rPr>
              <a:t>carbocycles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heterocycles</a:t>
            </a:r>
            <a:r>
              <a:rPr lang="en-US" dirty="0">
                <a:latin typeface="Arial"/>
                <a:cs typeface="Arial"/>
              </a:rPr>
              <a:t>; fused, </a:t>
            </a:r>
            <a:r>
              <a:rPr lang="en-US" dirty="0" err="1">
                <a:latin typeface="Arial"/>
                <a:cs typeface="Arial"/>
              </a:rPr>
              <a:t>spiro</a:t>
            </a:r>
            <a:r>
              <a:rPr lang="en-US" dirty="0">
                <a:latin typeface="Arial"/>
                <a:cs typeface="Arial"/>
              </a:rPr>
              <a:t>, and bridged ring systems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Cascade reactions provide a way to overcome reversible, nonselective addition of Nu to conjugated </a:t>
            </a:r>
            <a:r>
              <a:rPr lang="en-US" dirty="0" err="1">
                <a:latin typeface="Arial"/>
                <a:cs typeface="Arial"/>
              </a:rPr>
              <a:t>iminium</a:t>
            </a:r>
            <a:r>
              <a:rPr lang="en-US" dirty="0">
                <a:latin typeface="Arial"/>
                <a:cs typeface="Arial"/>
              </a:rPr>
              <a:t> ions (i.e., </a:t>
            </a:r>
            <a:r>
              <a:rPr lang="en-US" dirty="0" err="1">
                <a:latin typeface="Arial"/>
                <a:cs typeface="Arial"/>
              </a:rPr>
              <a:t>oxa</a:t>
            </a:r>
            <a:r>
              <a:rPr lang="en-US" dirty="0">
                <a:latin typeface="Arial"/>
                <a:cs typeface="Arial"/>
              </a:rPr>
              <a:t>-Michael)</a:t>
            </a:r>
          </a:p>
          <a:p>
            <a:pPr marL="742950" lvl="1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err="1">
                <a:latin typeface="Arial"/>
                <a:cs typeface="Arial"/>
              </a:rPr>
              <a:t>benzopyran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 err="1">
                <a:latin typeface="Arial"/>
                <a:cs typeface="Arial"/>
              </a:rPr>
              <a:t>chromene</a:t>
            </a:r>
            <a:r>
              <a:rPr lang="en-US" dirty="0">
                <a:latin typeface="Arial"/>
                <a:cs typeface="Arial"/>
              </a:rPr>
              <a:t>) = a structural core of natural and synthetic bioactive compounds</a:t>
            </a:r>
          </a:p>
          <a:p>
            <a:pPr marL="742950" lvl="1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728" y="4046074"/>
            <a:ext cx="6358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Govender</a:t>
            </a:r>
            <a:r>
              <a:rPr lang="en-US" dirty="0">
                <a:latin typeface="Arial"/>
                <a:cs typeface="Arial"/>
              </a:rPr>
              <a:t>, T.; </a:t>
            </a:r>
            <a:r>
              <a:rPr lang="en-US" dirty="0" err="1">
                <a:latin typeface="Arial"/>
                <a:cs typeface="Arial"/>
              </a:rPr>
              <a:t>Hojabri</a:t>
            </a:r>
            <a:r>
              <a:rPr lang="en-US" dirty="0">
                <a:latin typeface="Arial"/>
                <a:cs typeface="Arial"/>
              </a:rPr>
              <a:t>, L.; </a:t>
            </a:r>
            <a:r>
              <a:rPr lang="en-US" dirty="0" err="1">
                <a:latin typeface="Arial"/>
                <a:cs typeface="Arial"/>
              </a:rPr>
              <a:t>Moghaddam</a:t>
            </a:r>
            <a:r>
              <a:rPr lang="en-US" dirty="0">
                <a:latin typeface="Arial"/>
                <a:cs typeface="Arial"/>
              </a:rPr>
              <a:t>, F. M.; </a:t>
            </a:r>
            <a:r>
              <a:rPr lang="en-US" dirty="0" err="1">
                <a:latin typeface="Arial"/>
                <a:cs typeface="Arial"/>
              </a:rPr>
              <a:t>Arvidsson</a:t>
            </a:r>
            <a:r>
              <a:rPr lang="en-US" dirty="0">
                <a:latin typeface="Arial"/>
                <a:cs typeface="Arial"/>
              </a:rPr>
              <a:t>, P. I. </a:t>
            </a:r>
          </a:p>
          <a:p>
            <a:r>
              <a:rPr lang="en-US" i="1" dirty="0">
                <a:latin typeface="Arial"/>
                <a:cs typeface="Arial"/>
              </a:rPr>
              <a:t>Tetrahedron:  </a:t>
            </a:r>
            <a:r>
              <a:rPr lang="en-US" i="1" dirty="0" err="1">
                <a:latin typeface="Arial"/>
                <a:cs typeface="Arial"/>
              </a:rPr>
              <a:t>Asymm</a:t>
            </a:r>
            <a:r>
              <a:rPr lang="en-US" i="1" dirty="0">
                <a:latin typeface="Arial"/>
                <a:cs typeface="Arial"/>
              </a:rPr>
              <a:t>. </a:t>
            </a:r>
            <a:r>
              <a:rPr lang="en-US" b="1" dirty="0">
                <a:latin typeface="Arial"/>
                <a:cs typeface="Arial"/>
              </a:rPr>
              <a:t>2006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i="1" dirty="0">
                <a:latin typeface="Arial"/>
                <a:cs typeface="Arial"/>
              </a:rPr>
              <a:t>17</a:t>
            </a:r>
            <a:r>
              <a:rPr lang="en-US" dirty="0">
                <a:latin typeface="Arial"/>
                <a:cs typeface="Arial"/>
              </a:rPr>
              <a:t>, 1763-1767. and others</a:t>
            </a:r>
          </a:p>
        </p:txBody>
      </p:sp>
      <p:pic>
        <p:nvPicPr>
          <p:cNvPr id="5" name="Picture 4" descr="Screen Shot 2018-01-11 at 2.34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827" y="2602090"/>
            <a:ext cx="8113059" cy="117786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9006-3F0F-C045-81F1-66FD67D942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75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67069" y="585707"/>
            <a:ext cx="8169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Domino reactions</a:t>
            </a:r>
            <a:endParaRPr lang="en-US" dirty="0"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Multicomponent (triple cascade)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09164" y="3015840"/>
            <a:ext cx="465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Enders, D.; </a:t>
            </a:r>
            <a:r>
              <a:rPr lang="en-US" dirty="0" err="1">
                <a:latin typeface="Arial"/>
                <a:cs typeface="Arial"/>
              </a:rPr>
              <a:t>Hüttl</a:t>
            </a:r>
            <a:r>
              <a:rPr lang="en-US" dirty="0">
                <a:latin typeface="Arial"/>
                <a:cs typeface="Arial"/>
              </a:rPr>
              <a:t>, M. R. M.; </a:t>
            </a:r>
            <a:r>
              <a:rPr lang="en-US" dirty="0" err="1">
                <a:latin typeface="Arial"/>
                <a:cs typeface="Arial"/>
              </a:rPr>
              <a:t>Grondal</a:t>
            </a:r>
            <a:r>
              <a:rPr lang="en-US" dirty="0">
                <a:latin typeface="Arial"/>
                <a:cs typeface="Arial"/>
              </a:rPr>
              <a:t>, C.; </a:t>
            </a:r>
            <a:r>
              <a:rPr lang="en-US" dirty="0" err="1">
                <a:latin typeface="Arial"/>
                <a:cs typeface="Arial"/>
              </a:rPr>
              <a:t>Raabe</a:t>
            </a:r>
            <a:r>
              <a:rPr lang="en-US" dirty="0">
                <a:latin typeface="Arial"/>
                <a:cs typeface="Arial"/>
              </a:rPr>
              <a:t>, G. </a:t>
            </a:r>
            <a:r>
              <a:rPr lang="en-US" i="1" dirty="0">
                <a:latin typeface="Arial"/>
                <a:cs typeface="Arial"/>
              </a:rPr>
              <a:t>Nature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2006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i="1" dirty="0">
                <a:latin typeface="Arial"/>
                <a:cs typeface="Arial"/>
              </a:rPr>
              <a:t>44</a:t>
            </a:r>
            <a:r>
              <a:rPr lang="en-US" dirty="0">
                <a:latin typeface="Arial"/>
                <a:cs typeface="Arial"/>
              </a:rPr>
              <a:t>, 861.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728" y="1172273"/>
            <a:ext cx="6040825" cy="1612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030" y="2420469"/>
            <a:ext cx="4264780" cy="404607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9006-3F0F-C045-81F1-66FD67D942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43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67069" y="585706"/>
            <a:ext cx="81699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Domino reactions</a:t>
            </a:r>
            <a:endParaRPr lang="en-US" dirty="0"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3-component, quadruple cascade (</a:t>
            </a:r>
            <a:r>
              <a:rPr lang="en-US" dirty="0" err="1">
                <a:latin typeface="Arial"/>
                <a:cs typeface="Arial"/>
              </a:rPr>
              <a:t>iminium-enamine-iminium-enamine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Rapidly build complex systems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Multiple ring systems, multiple </a:t>
            </a:r>
            <a:r>
              <a:rPr lang="en-US" dirty="0" err="1">
                <a:latin typeface="Arial"/>
                <a:cs typeface="Arial"/>
              </a:rPr>
              <a:t>stereocenters</a:t>
            </a:r>
            <a:r>
              <a:rPr lang="en-US" dirty="0">
                <a:latin typeface="Arial"/>
                <a:cs typeface="Arial"/>
              </a:rPr>
              <a:t>, quaternary </a:t>
            </a:r>
            <a:r>
              <a:rPr lang="en-US" dirty="0" err="1">
                <a:latin typeface="Arial"/>
                <a:cs typeface="Arial"/>
              </a:rPr>
              <a:t>stereocenters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7433" y="4897720"/>
            <a:ext cx="7677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Jiang, K.; </a:t>
            </a:r>
            <a:r>
              <a:rPr lang="en-US" dirty="0" err="1">
                <a:latin typeface="Arial"/>
                <a:cs typeface="Arial"/>
              </a:rPr>
              <a:t>Jia</a:t>
            </a:r>
            <a:r>
              <a:rPr lang="en-US" dirty="0">
                <a:latin typeface="Arial"/>
                <a:cs typeface="Arial"/>
              </a:rPr>
              <a:t>, Z.-J.; Yin, X.; Wu, L.; Chen, Y.-C. </a:t>
            </a:r>
            <a:r>
              <a:rPr lang="en-US" i="1" dirty="0">
                <a:latin typeface="Arial"/>
                <a:cs typeface="Arial"/>
              </a:rPr>
              <a:t>Org. </a:t>
            </a:r>
            <a:r>
              <a:rPr lang="en-US" i="1" dirty="0" err="1">
                <a:latin typeface="Arial"/>
                <a:cs typeface="Arial"/>
              </a:rPr>
              <a:t>Lett</a:t>
            </a:r>
            <a:r>
              <a:rPr lang="en-US" i="1" dirty="0">
                <a:latin typeface="Arial"/>
                <a:cs typeface="Arial"/>
              </a:rPr>
              <a:t>.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2010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i="1" dirty="0">
                <a:latin typeface="Arial"/>
                <a:cs typeface="Arial"/>
              </a:rPr>
              <a:t>12</a:t>
            </a:r>
            <a:r>
              <a:rPr lang="en-US" dirty="0">
                <a:latin typeface="Arial"/>
                <a:cs typeface="Arial"/>
              </a:rPr>
              <a:t>, 2766.</a:t>
            </a:r>
          </a:p>
        </p:txBody>
      </p:sp>
      <p:pic>
        <p:nvPicPr>
          <p:cNvPr id="3" name="Picture 2" descr="Screen Shot 2018-01-11 at 3.57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20900"/>
            <a:ext cx="6096000" cy="2603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9006-3F0F-C045-81F1-66FD67D9427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6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67069" y="585706"/>
            <a:ext cx="8169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Domino reactions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can combine different classes of </a:t>
            </a:r>
            <a:r>
              <a:rPr lang="en-US" dirty="0" err="1">
                <a:latin typeface="Arial"/>
                <a:cs typeface="Arial"/>
              </a:rPr>
              <a:t>organocatalysts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7433" y="4897720"/>
            <a:ext cx="647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Lathrop, S. P.; </a:t>
            </a:r>
            <a:r>
              <a:rPr lang="en-US" dirty="0" err="1">
                <a:latin typeface="Arial"/>
                <a:cs typeface="Arial"/>
              </a:rPr>
              <a:t>Rovis</a:t>
            </a:r>
            <a:r>
              <a:rPr lang="en-US" dirty="0">
                <a:latin typeface="Arial"/>
                <a:cs typeface="Arial"/>
              </a:rPr>
              <a:t>, T. </a:t>
            </a:r>
            <a:r>
              <a:rPr lang="en-US" i="1" dirty="0">
                <a:latin typeface="Arial"/>
                <a:cs typeface="Arial"/>
              </a:rPr>
              <a:t>J. Am. Chem. Soc.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2009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i="1" dirty="0">
                <a:latin typeface="Arial"/>
                <a:cs typeface="Arial"/>
              </a:rPr>
              <a:t>131</a:t>
            </a:r>
            <a:r>
              <a:rPr lang="en-US" dirty="0">
                <a:latin typeface="Arial"/>
                <a:cs typeface="Arial"/>
              </a:rPr>
              <a:t>, 13628.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9006-3F0F-C045-81F1-66FD67D94270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C61020-58C6-6448-87D9-8EFDF4A9F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1334143"/>
            <a:ext cx="53975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71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67069" y="585706"/>
            <a:ext cx="81699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Domino reactions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>
                <a:latin typeface="Arial"/>
                <a:cs typeface="Arial"/>
              </a:rPr>
              <a:t>dienamine</a:t>
            </a:r>
            <a:r>
              <a:rPr lang="en-US" dirty="0">
                <a:latin typeface="Arial"/>
                <a:cs typeface="Arial"/>
              </a:rPr>
              <a:t>-iminium-enamine cascade establishes a </a:t>
            </a:r>
            <a:r>
              <a:rPr lang="en-US" dirty="0" err="1">
                <a:latin typeface="Arial"/>
                <a:cs typeface="Arial"/>
              </a:rPr>
              <a:t>stereotriad</a:t>
            </a:r>
            <a:endParaRPr lang="en-US" dirty="0"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“double dynamic kinetic resolution” = </a:t>
            </a:r>
            <a:r>
              <a:rPr lang="en-US" dirty="0">
                <a:latin typeface="Symbol" pitchFamily="2" charset="2"/>
                <a:cs typeface="Arial"/>
              </a:rPr>
              <a:t>g</a:t>
            </a:r>
            <a:r>
              <a:rPr lang="en-US" dirty="0">
                <a:latin typeface="Arial"/>
                <a:cs typeface="Arial"/>
              </a:rPr>
              <a:t>- and </a:t>
            </a:r>
            <a:r>
              <a:rPr lang="en-US" dirty="0">
                <a:latin typeface="Symbol" pitchFamily="2" charset="2"/>
                <a:cs typeface="Arial"/>
              </a:rPr>
              <a:t>b</a:t>
            </a:r>
            <a:r>
              <a:rPr lang="en-US" dirty="0">
                <a:latin typeface="Arial"/>
                <a:cs typeface="Arial"/>
              </a:rPr>
              <a:t>-</a:t>
            </a:r>
            <a:r>
              <a:rPr lang="en-US" dirty="0" err="1">
                <a:latin typeface="Arial"/>
                <a:cs typeface="Arial"/>
              </a:rPr>
              <a:t>stereocenters</a:t>
            </a:r>
            <a:r>
              <a:rPr lang="en-US" dirty="0">
                <a:latin typeface="Arial"/>
                <a:cs typeface="Arial"/>
              </a:rPr>
              <a:t> are introduced reversibly and as a racemic mixture of the </a:t>
            </a:r>
            <a:r>
              <a:rPr lang="en-US" i="1" dirty="0">
                <a:latin typeface="Arial"/>
                <a:cs typeface="Arial"/>
              </a:rPr>
              <a:t>cis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diastereomer</a:t>
            </a:r>
            <a:endParaRPr lang="en-US" dirty="0">
              <a:latin typeface="Arial"/>
              <a:cs typeface="Arial"/>
            </a:endParaRPr>
          </a:p>
          <a:p>
            <a:pPr lvl="1"/>
            <a:r>
              <a:rPr lang="en-US" dirty="0">
                <a:latin typeface="Arial"/>
                <a:cs typeface="Arial"/>
              </a:rPr>
              <a:t>     </a:t>
            </a:r>
            <a:r>
              <a:rPr lang="en-US" u="sng" dirty="0">
                <a:latin typeface="Arial"/>
                <a:cs typeface="Arial"/>
              </a:rPr>
              <a:t>only</a:t>
            </a:r>
            <a:r>
              <a:rPr lang="en-US" dirty="0">
                <a:latin typeface="Arial"/>
                <a:cs typeface="Arial"/>
              </a:rPr>
              <a:t>; </a:t>
            </a:r>
            <a:r>
              <a:rPr lang="en-US" dirty="0">
                <a:latin typeface="Symbol" pitchFamily="2" charset="2"/>
                <a:cs typeface="Arial"/>
              </a:rPr>
              <a:t>a</a:t>
            </a:r>
            <a:r>
              <a:rPr lang="en-US" dirty="0">
                <a:latin typeface="Arial"/>
                <a:cs typeface="Arial"/>
              </a:rPr>
              <a:t>-oxygenation sets all 3 </a:t>
            </a:r>
            <a:r>
              <a:rPr lang="en-US" dirty="0" err="1">
                <a:latin typeface="Arial"/>
                <a:cs typeface="Arial"/>
              </a:rPr>
              <a:t>stereocenters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7433" y="4897720"/>
            <a:ext cx="5801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Chen. J. S.; </a:t>
            </a:r>
            <a:r>
              <a:rPr lang="en-US" dirty="0" err="1">
                <a:latin typeface="Arial"/>
                <a:cs typeface="Arial"/>
              </a:rPr>
              <a:t>Abeykoon</a:t>
            </a:r>
            <a:r>
              <a:rPr lang="en-US" dirty="0">
                <a:latin typeface="Arial"/>
                <a:cs typeface="Arial"/>
              </a:rPr>
              <a:t>, G. A. </a:t>
            </a:r>
            <a:r>
              <a:rPr lang="en-US" i="1" dirty="0">
                <a:latin typeface="Arial"/>
                <a:cs typeface="Arial"/>
              </a:rPr>
              <a:t>Org. Lett.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2015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i="1" dirty="0">
                <a:latin typeface="Arial"/>
                <a:cs typeface="Arial"/>
              </a:rPr>
              <a:t>17</a:t>
            </a:r>
            <a:r>
              <a:rPr lang="en-US" dirty="0">
                <a:latin typeface="Arial"/>
                <a:cs typeface="Arial"/>
              </a:rPr>
              <a:t>, 6050.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9006-3F0F-C045-81F1-66FD67D94270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541CB2-045C-4F46-B6D0-D2705FBD8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249" y="2590771"/>
            <a:ext cx="44069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4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154" y="489860"/>
            <a:ext cx="8169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Tandem reactions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combines heterogeneous metal catalysis with </a:t>
            </a:r>
            <a:r>
              <a:rPr lang="en-US" dirty="0" err="1">
                <a:latin typeface="Arial"/>
                <a:cs typeface="Arial"/>
              </a:rPr>
              <a:t>organocatalysis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171684"/>
            <a:ext cx="9777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Deiana</a:t>
            </a:r>
            <a:r>
              <a:rPr lang="en-US" dirty="0">
                <a:latin typeface="Arial"/>
                <a:cs typeface="Arial"/>
              </a:rPr>
              <a:t>, L.; Jiang, Y.; Palo-Nieto, C.; </a:t>
            </a:r>
            <a:r>
              <a:rPr lang="en-US" dirty="0" err="1">
                <a:latin typeface="Arial"/>
                <a:cs typeface="Arial"/>
              </a:rPr>
              <a:t>Afewerki</a:t>
            </a:r>
            <a:r>
              <a:rPr lang="en-US" dirty="0">
                <a:latin typeface="Arial"/>
                <a:cs typeface="Arial"/>
              </a:rPr>
              <a:t>, S.; </a:t>
            </a:r>
            <a:r>
              <a:rPr lang="en-US" dirty="0" err="1">
                <a:latin typeface="Arial"/>
                <a:cs typeface="Arial"/>
              </a:rPr>
              <a:t>Incerti-Pradillos</a:t>
            </a:r>
            <a:r>
              <a:rPr lang="en-US" dirty="0">
                <a:latin typeface="Arial"/>
                <a:cs typeface="Arial"/>
              </a:rPr>
              <a:t>, C. A.; </a:t>
            </a:r>
            <a:r>
              <a:rPr lang="en-US" dirty="0" err="1">
                <a:latin typeface="Arial"/>
                <a:cs typeface="Arial"/>
              </a:rPr>
              <a:t>Verho</a:t>
            </a:r>
            <a:r>
              <a:rPr lang="en-US" dirty="0">
                <a:latin typeface="Arial"/>
                <a:cs typeface="Arial"/>
              </a:rPr>
              <a:t>, O.; Tai, C.-W.;</a:t>
            </a:r>
          </a:p>
          <a:p>
            <a:r>
              <a:rPr lang="en-US" i="1" dirty="0">
                <a:latin typeface="Arial"/>
                <a:cs typeface="Arial"/>
              </a:rPr>
              <a:t>Johnston, E. V.; </a:t>
            </a:r>
            <a:r>
              <a:rPr lang="en-US" i="1" dirty="0" err="1">
                <a:latin typeface="Arial"/>
                <a:cs typeface="Arial"/>
              </a:rPr>
              <a:t>Córdova</a:t>
            </a:r>
            <a:r>
              <a:rPr lang="en-US" i="1" dirty="0">
                <a:latin typeface="Arial"/>
                <a:cs typeface="Arial"/>
              </a:rPr>
              <a:t>, A. </a:t>
            </a:r>
            <a:r>
              <a:rPr lang="en-US" i="1" dirty="0" err="1">
                <a:latin typeface="Arial"/>
                <a:cs typeface="Arial"/>
              </a:rPr>
              <a:t>Angew</a:t>
            </a:r>
            <a:r>
              <a:rPr lang="en-US" i="1" dirty="0">
                <a:latin typeface="Arial"/>
                <a:cs typeface="Arial"/>
              </a:rPr>
              <a:t>. Chem. Int. Ed. </a:t>
            </a:r>
            <a:r>
              <a:rPr lang="en-US" b="1" dirty="0">
                <a:latin typeface="Arial"/>
                <a:cs typeface="Arial"/>
              </a:rPr>
              <a:t>2014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i="1" dirty="0">
                <a:latin typeface="Arial"/>
                <a:cs typeface="Arial"/>
              </a:rPr>
              <a:t>53</a:t>
            </a:r>
            <a:r>
              <a:rPr lang="en-US" dirty="0">
                <a:latin typeface="Arial"/>
                <a:cs typeface="Arial"/>
              </a:rPr>
              <a:t>, 3447.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9006-3F0F-C045-81F1-66FD67D94270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CB4C33-3185-4F46-918A-5B693C4CC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021" y="1324370"/>
            <a:ext cx="5461000" cy="4660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D3D068-2C3E-C84D-9E85-D6CE1C108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660" y="1132677"/>
            <a:ext cx="1066800" cy="698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4830C7-EB22-FA4D-B7A2-A59ACDB203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00" y="2207891"/>
            <a:ext cx="1117600" cy="723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642756-D0A8-9A4D-8A62-1CE75AAB14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3" y="1450722"/>
            <a:ext cx="6336867" cy="44064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67336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3A97EA-F5AC-1345-8A92-F764DF340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447" y="0"/>
            <a:ext cx="658276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5F41EC-B188-004C-A0B2-A4AFD2E03210}"/>
              </a:ext>
            </a:extLst>
          </p:cNvPr>
          <p:cNvSpPr txBox="1"/>
          <p:nvPr/>
        </p:nvSpPr>
        <p:spPr>
          <a:xfrm>
            <a:off x="51370" y="6253167"/>
            <a:ext cx="6965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Austin, J. F.; Kim, S.-G.;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Sinz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C. J.; Xiao, W.-J.; MacMillan,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D. W. C.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Proc. Natl. Acad. Sci. USA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101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5482.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A34823-D6E3-9449-8C57-9F046ACFF825}"/>
              </a:ext>
            </a:extLst>
          </p:cNvPr>
          <p:cNvSpPr txBox="1"/>
          <p:nvPr/>
        </p:nvSpPr>
        <p:spPr>
          <a:xfrm>
            <a:off x="328774" y="25685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18425F-8161-C342-9B58-D0EC0B9E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CC9-C23C-6E40-A0D0-9202837683B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47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5F41EC-B188-004C-A0B2-A4AFD2E03210}"/>
              </a:ext>
            </a:extLst>
          </p:cNvPr>
          <p:cNvSpPr txBox="1"/>
          <p:nvPr/>
        </p:nvSpPr>
        <p:spPr>
          <a:xfrm>
            <a:off x="51370" y="6253167"/>
            <a:ext cx="6965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Liu, K.;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Chougnet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A.;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Woggon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W.-D.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Angew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 Chem. Int. Ed.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5287.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E6B4B6-B246-CE4B-A1A5-77B9A75D0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151" y="710201"/>
            <a:ext cx="5295900" cy="4800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EAAD7F-36B2-E648-9644-A09F066D4274}"/>
              </a:ext>
            </a:extLst>
          </p:cNvPr>
          <p:cNvSpPr txBox="1"/>
          <p:nvPr/>
        </p:nvSpPr>
        <p:spPr>
          <a:xfrm>
            <a:off x="9801546" y="437679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52B81E-E19A-5B41-879D-A9C7F5E25C84}"/>
              </a:ext>
            </a:extLst>
          </p:cNvPr>
          <p:cNvSpPr txBox="1"/>
          <p:nvPr/>
        </p:nvSpPr>
        <p:spPr>
          <a:xfrm>
            <a:off x="10152924" y="5339142"/>
            <a:ext cx="116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Vitamin 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FA073E-4F7B-CD4B-991B-F9AF840B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CC9-C23C-6E40-A0D0-9202837683B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31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5F41EC-B188-004C-A0B2-A4AFD2E03210}"/>
              </a:ext>
            </a:extLst>
          </p:cNvPr>
          <p:cNvSpPr txBox="1"/>
          <p:nvPr/>
        </p:nvSpPr>
        <p:spPr>
          <a:xfrm>
            <a:off x="1551394" y="6458647"/>
            <a:ext cx="9000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Jones, S. B.; Simmons, B.; MacMillan, D. W. C.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J. Am. Chem. Soc.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131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13606.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A95C17-516D-F245-9282-C15D79A32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24" y="79624"/>
            <a:ext cx="6731000" cy="3251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A74F66-39E9-CF45-990A-A1687D4F4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830" y="3054630"/>
            <a:ext cx="8887147" cy="33834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616C90-4E08-C647-93B1-6D377932D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90" y="6119314"/>
            <a:ext cx="845006" cy="339333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2D34534-9237-7B49-BA82-D3D5043A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CC9-C23C-6E40-A0D0-9202837683B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00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5F41EC-B188-004C-A0B2-A4AFD2E03210}"/>
              </a:ext>
            </a:extLst>
          </p:cNvPr>
          <p:cNvSpPr txBox="1"/>
          <p:nvPr/>
        </p:nvSpPr>
        <p:spPr>
          <a:xfrm>
            <a:off x="1551394" y="6489469"/>
            <a:ext cx="1036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Jones, S. B.; Simmons, B.;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Mastracchio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A.; MacMillan, D. W. C.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Nature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475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183.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C97610-55C5-3A4C-89C4-0E896E8A3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173" y="40810"/>
            <a:ext cx="6654800" cy="294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B7FB4E-A7DA-9E45-84BB-0459405FBABB}"/>
              </a:ext>
            </a:extLst>
          </p:cNvPr>
          <p:cNvSpPr txBox="1"/>
          <p:nvPr/>
        </p:nvSpPr>
        <p:spPr>
          <a:xfrm>
            <a:off x="565077" y="493161"/>
            <a:ext cx="42498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 total syntheses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≤12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including (-)-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kopsanone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with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6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stereocenters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including 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and 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tetrasubstituted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stereocenters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which are all contiguous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347B2C-C811-8344-BB9F-6ECD4A32E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64" y="2904501"/>
            <a:ext cx="9452225" cy="36368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22560-9E4A-494B-8D36-20FFB423D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CC9-C23C-6E40-A0D0-9202837683B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1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5F41EC-B188-004C-A0B2-A4AFD2E03210}"/>
              </a:ext>
            </a:extLst>
          </p:cNvPr>
          <p:cNvSpPr txBox="1"/>
          <p:nvPr/>
        </p:nvSpPr>
        <p:spPr>
          <a:xfrm>
            <a:off x="1551394" y="6458647"/>
            <a:ext cx="1036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Tan, K. L.; Jacobsen, E. N.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Angew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 Chem. Int. Ed.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1315.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1A3188-C157-7646-8AAF-EE90AE6F4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71" y="1060093"/>
            <a:ext cx="5214063" cy="34586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7BEE04-9FA3-7447-ADB0-EDA5FD80831D}"/>
              </a:ext>
            </a:extLst>
          </p:cNvPr>
          <p:cNvSpPr txBox="1"/>
          <p:nvPr/>
        </p:nvSpPr>
        <p:spPr>
          <a:xfrm>
            <a:off x="7294652" y="4274049"/>
            <a:ext cx="3360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H-bond rigidifies catalyst,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enables high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enantioselectivity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59F454-AA0B-324F-8914-337DFD5EA4A0}"/>
              </a:ext>
            </a:extLst>
          </p:cNvPr>
          <p:cNvCxnSpPr/>
          <p:nvPr/>
        </p:nvCxnSpPr>
        <p:spPr>
          <a:xfrm flipH="1" flipV="1">
            <a:off x="5907640" y="3647326"/>
            <a:ext cx="359596" cy="5034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AA75129-0811-984A-950F-808032E2881D}"/>
              </a:ext>
            </a:extLst>
          </p:cNvPr>
          <p:cNvSpPr txBox="1"/>
          <p:nvPr/>
        </p:nvSpPr>
        <p:spPr>
          <a:xfrm>
            <a:off x="51372" y="71922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Thiourea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metal-catalysis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CDEA20-AB3B-9B40-9F52-D62F1D546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CC9-C23C-6E40-A0D0-9202837683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44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19785B-7D9F-2141-9818-F1BC29487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164" y="121990"/>
            <a:ext cx="7721243" cy="37308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CB79CD-0E79-CC49-A221-8A093AB1F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112" y="-4113"/>
            <a:ext cx="4713316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26FE2D-1525-864F-9E31-441829841272}"/>
              </a:ext>
            </a:extLst>
          </p:cNvPr>
          <p:cNvSpPr txBox="1"/>
          <p:nvPr/>
        </p:nvSpPr>
        <p:spPr>
          <a:xfrm>
            <a:off x="5147353" y="5774076"/>
            <a:ext cx="6549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Simmons, B.;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Walji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A. M.; MacMillan, D. W. C.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Angew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 Chem. 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Int. Ed.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4349-4353.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91F008-24B8-2A49-ABC0-12D13164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CC9-C23C-6E40-A0D0-9202837683B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56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426FE2D-1525-864F-9E31-441829841272}"/>
              </a:ext>
            </a:extLst>
          </p:cNvPr>
          <p:cNvSpPr txBox="1"/>
          <p:nvPr/>
        </p:nvSpPr>
        <p:spPr>
          <a:xfrm>
            <a:off x="5147353" y="5948737"/>
            <a:ext cx="5468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Ishikawa, H.; Suzuki, T.; Hayashi, Y.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Angew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 Chem. 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Int. Ed.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1304..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6E1D53-F057-1F42-90DC-E2CC8FEDF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1" y="215757"/>
            <a:ext cx="7971610" cy="5116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45E809-7B4D-394F-A16A-5D9AEB39B960}"/>
              </a:ext>
            </a:extLst>
          </p:cNvPr>
          <p:cNvSpPr txBox="1"/>
          <p:nvPr/>
        </p:nvSpPr>
        <p:spPr>
          <a:xfrm>
            <a:off x="976046" y="5943935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2009 H1N1 swine flu pandemic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F22D19-1E2F-FA44-A1C5-53CACB27D68F}"/>
              </a:ext>
            </a:extLst>
          </p:cNvPr>
          <p:cNvSpPr txBox="1"/>
          <p:nvPr/>
        </p:nvSpPr>
        <p:spPr>
          <a:xfrm>
            <a:off x="4828853" y="4962955"/>
            <a:ext cx="102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Tamiflu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87660E-DF4D-BB43-BD9A-5EBE5A54E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38" y="2703683"/>
            <a:ext cx="5569578" cy="20402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1FD77FC-4448-8C49-897E-16A2C28BA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CC9-C23C-6E40-A0D0-9202837683B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02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426FE2D-1525-864F-9E31-441829841272}"/>
              </a:ext>
            </a:extLst>
          </p:cNvPr>
          <p:cNvSpPr txBox="1"/>
          <p:nvPr/>
        </p:nvSpPr>
        <p:spPr>
          <a:xfrm>
            <a:off x="102741" y="6000776"/>
            <a:ext cx="5036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Nicolaou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K. C.;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Reingruber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R.;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Sarlah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D.;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Bräse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J. Am. Chem. Soc.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131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2086.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F22D19-1E2F-FA44-A1C5-53CACB27D68F}"/>
              </a:ext>
            </a:extLst>
          </p:cNvPr>
          <p:cNvSpPr txBox="1"/>
          <p:nvPr/>
        </p:nvSpPr>
        <p:spPr>
          <a:xfrm>
            <a:off x="102741" y="82730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SOMO catalysis in synthesis</a:t>
            </a:r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835833-5777-DE49-BBB2-17754C2EF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7" y="691238"/>
            <a:ext cx="5023487" cy="5013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1C35B4-C0CB-C34F-8CDE-76E8E7492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353" y="82730"/>
            <a:ext cx="6705600" cy="638810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3F6B193-E244-CD44-806D-C0BE28C2F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CC9-C23C-6E40-A0D0-9202837683B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1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5F41EC-B188-004C-A0B2-A4AFD2E03210}"/>
              </a:ext>
            </a:extLst>
          </p:cNvPr>
          <p:cNvSpPr txBox="1"/>
          <p:nvPr/>
        </p:nvSpPr>
        <p:spPr>
          <a:xfrm>
            <a:off x="133564" y="6092306"/>
            <a:ext cx="472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Harrington, P. E.;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M. A.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J. Am. Chem. 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Soc.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123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8509.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81DEEC-C17D-0445-A3EB-8A51E7487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31" y="1"/>
            <a:ext cx="747514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9CC6AC-3543-E54E-9511-3C4EDE9AA283}"/>
              </a:ext>
            </a:extLst>
          </p:cNvPr>
          <p:cNvSpPr txBox="1"/>
          <p:nvPr/>
        </p:nvSpPr>
        <p:spPr>
          <a:xfrm>
            <a:off x="10527898" y="590764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Roseophilin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05A319-2AC8-5F41-9F65-637FE5CFB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CC9-C23C-6E40-A0D0-9202837683B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14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5F41EC-B188-004C-A0B2-A4AFD2E03210}"/>
              </a:ext>
            </a:extLst>
          </p:cNvPr>
          <p:cNvSpPr txBox="1"/>
          <p:nvPr/>
        </p:nvSpPr>
        <p:spPr>
          <a:xfrm>
            <a:off x="1551394" y="6458647"/>
            <a:ext cx="1036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Wang, Y.; Liu, X.; Deng, L.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J. Am. Chem. Soc.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128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3928.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3619D7-4EB3-8A4E-9C75-90DE6C12C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6280"/>
            <a:ext cx="12192000" cy="178543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5F2E93-1ED0-C341-9F33-7EE6C8B8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CC9-C23C-6E40-A0D0-9202837683B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27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5F41EC-B188-004C-A0B2-A4AFD2E03210}"/>
              </a:ext>
            </a:extLst>
          </p:cNvPr>
          <p:cNvSpPr txBox="1"/>
          <p:nvPr/>
        </p:nvSpPr>
        <p:spPr>
          <a:xfrm>
            <a:off x="1551394" y="6458647"/>
            <a:ext cx="1036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Ibrahem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I.;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Córdova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Angew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 Chem. Int. Ed.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1952-1956.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A75129-0811-984A-950F-808032E2881D}"/>
              </a:ext>
            </a:extLst>
          </p:cNvPr>
          <p:cNvSpPr txBox="1"/>
          <p:nvPr/>
        </p:nvSpPr>
        <p:spPr>
          <a:xfrm>
            <a:off x="51372" y="71922"/>
            <a:ext cx="117455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was thought that amino- and metal-catalysts would be incompatible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example of enamine- and metal-catalyzed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allylation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Mechanism is analogous to phosphine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-catalyzed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allylation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where an enamine is a nucleophile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instead of 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enolate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CDFE25-7FD9-0F4A-83F5-220C89275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98" y="2037137"/>
            <a:ext cx="5994400" cy="187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80D2F9-9609-DC43-A88B-BB219BDE7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514" y="3537162"/>
            <a:ext cx="850900" cy="16637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D02B43-6E2A-F34C-B16B-61EEABBF8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CC9-C23C-6E40-A0D0-9202837683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37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5F41EC-B188-004C-A0B2-A4AFD2E03210}"/>
              </a:ext>
            </a:extLst>
          </p:cNvPr>
          <p:cNvSpPr txBox="1"/>
          <p:nvPr/>
        </p:nvSpPr>
        <p:spPr>
          <a:xfrm>
            <a:off x="1551394" y="6458647"/>
            <a:ext cx="1036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Mukherjee, S.; List, B.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J. Am. Chem. Soc.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129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11336.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A75129-0811-984A-950F-808032E2881D}"/>
              </a:ext>
            </a:extLst>
          </p:cNvPr>
          <p:cNvSpPr txBox="1"/>
          <p:nvPr/>
        </p:nvSpPr>
        <p:spPr>
          <a:xfrm>
            <a:off x="51372" y="71922"/>
            <a:ext cx="116685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asymmetric intermolecular 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be made stoichiometric through use of either chiral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organocatalyst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 chiral ligands 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Stoichiometric in amine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Cooperative catalysis:  amine + phosphoric acid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organocatalysts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(+ transition metal)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Phosphoric acid conjugate base could be chiral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counterion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chiral ligand for Pd.  Subsequent computational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studies support the proposed chiral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counterion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mechanism.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0FDD5C-93D5-E547-B217-4B6F39F68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9" y="2412357"/>
            <a:ext cx="7353300" cy="3060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FDD85B-02B7-4A4F-A828-103053823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224" y="2311689"/>
            <a:ext cx="3821984" cy="35137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B786D6F-D172-C540-B692-CEE49BCE85A0}"/>
              </a:ext>
            </a:extLst>
          </p:cNvPr>
          <p:cNvSpPr/>
          <p:nvPr/>
        </p:nvSpPr>
        <p:spPr>
          <a:xfrm>
            <a:off x="4130211" y="5167901"/>
            <a:ext cx="472611" cy="2054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D293FA-94C7-7046-9CA3-150AA85D1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CC9-C23C-6E40-A0D0-9202837683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5F41EC-B188-004C-A0B2-A4AFD2E03210}"/>
              </a:ext>
            </a:extLst>
          </p:cNvPr>
          <p:cNvSpPr txBox="1"/>
          <p:nvPr/>
        </p:nvSpPr>
        <p:spPr>
          <a:xfrm>
            <a:off x="1551394" y="6458647"/>
            <a:ext cx="1036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Jiang, G.; List, B.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Angew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 Chem. Int. Ed.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9471.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A75129-0811-984A-950F-808032E2881D}"/>
              </a:ext>
            </a:extLst>
          </p:cNvPr>
          <p:cNvSpPr txBox="1"/>
          <p:nvPr/>
        </p:nvSpPr>
        <p:spPr>
          <a:xfrm>
            <a:off x="10274" y="82196"/>
            <a:ext cx="8295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asymmetric intermolecular 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later version is catalytic in amine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uses free allyl alcohols as allyl source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17A80B-320C-5943-9CB1-5768491A2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00" y="2449517"/>
            <a:ext cx="5422900" cy="1536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61A0E2-7C15-6E4F-9D5D-B74663C7D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00" y="1130857"/>
            <a:ext cx="5803900" cy="41402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A2E45C-25E5-B742-AE77-7876A703C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CC9-C23C-6E40-A0D0-9202837683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17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5F41EC-B188-004C-A0B2-A4AFD2E03210}"/>
              </a:ext>
            </a:extLst>
          </p:cNvPr>
          <p:cNvSpPr txBox="1"/>
          <p:nvPr/>
        </p:nvSpPr>
        <p:spPr>
          <a:xfrm>
            <a:off x="1551394" y="6458647"/>
            <a:ext cx="1036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Krautwald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S.;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Sarlah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D.;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Schafroth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M. A.;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Carreira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E. M.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Science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340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1065.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A75129-0811-984A-950F-808032E2881D}"/>
              </a:ext>
            </a:extLst>
          </p:cNvPr>
          <p:cNvSpPr txBox="1"/>
          <p:nvPr/>
        </p:nvSpPr>
        <p:spPr>
          <a:xfrm>
            <a:off x="10274" y="82196"/>
            <a:ext cx="107837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Another notable 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”Dual catalysis for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stereodivergent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control”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using a chiral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organocatalyst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chiral ligands on metal (IR), all 4 stereoisomers can be accessed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Linear and branched aldehydes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Again, free allyl alcohols used as allyl source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13C35F-E1A6-A048-9A63-291A9A292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71" y="1951685"/>
            <a:ext cx="10731500" cy="411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2C3AB5-CD81-3242-8B9E-BAB49B7DA50E}"/>
              </a:ext>
            </a:extLst>
          </p:cNvPr>
          <p:cNvSpPr txBox="1"/>
          <p:nvPr/>
        </p:nvSpPr>
        <p:spPr>
          <a:xfrm>
            <a:off x="8620018" y="218839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49FD19-5625-6E46-8C0B-1EF753E99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CC9-C23C-6E40-A0D0-9202837683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19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5F41EC-B188-004C-A0B2-A4AFD2E03210}"/>
              </a:ext>
            </a:extLst>
          </p:cNvPr>
          <p:cNvSpPr txBox="1"/>
          <p:nvPr/>
        </p:nvSpPr>
        <p:spPr>
          <a:xfrm>
            <a:off x="256848" y="6386726"/>
            <a:ext cx="11733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Næsborg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L.;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Halskov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K. S.; Tur, F.;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Mønsted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S. M. N.;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Jørgensen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K. A.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Angew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 Chem. Int. Ed.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10193.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A75129-0811-984A-950F-808032E2881D}"/>
              </a:ext>
            </a:extLst>
          </p:cNvPr>
          <p:cNvSpPr txBox="1"/>
          <p:nvPr/>
        </p:nvSpPr>
        <p:spPr>
          <a:xfrm>
            <a:off x="10274" y="82196"/>
            <a:ext cx="6697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final notable 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Combination of </a:t>
            </a:r>
            <a:r>
              <a:rPr lang="en-US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enamine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and metal-catalysis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Substrate heavily biased towards </a:t>
            </a:r>
            <a:r>
              <a:rPr lang="en-US" dirty="0">
                <a:latin typeface="Symbol" pitchFamily="2" charset="2"/>
                <a:cs typeface="Arial" panose="020B0604020202020204" pitchFamily="34" charset="0"/>
              </a:rPr>
              <a:t>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-functionalization 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Trick 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sole example of </a:t>
            </a:r>
            <a:r>
              <a:rPr lang="en-US" dirty="0">
                <a:latin typeface="Symbol" pitchFamily="2" charset="2"/>
                <a:cs typeface="Arial" panose="020B0604020202020204" pitchFamily="34" charset="0"/>
              </a:rPr>
              <a:t>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allylation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enone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40A463-FD02-4B4C-A1AA-9AE526DAF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049" y="1622817"/>
            <a:ext cx="6985000" cy="37973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AC2F93-B7EF-4F47-AF07-A977F7E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CC9-C23C-6E40-A0D0-9202837683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3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5F41EC-B188-004C-A0B2-A4AFD2E03210}"/>
              </a:ext>
            </a:extLst>
          </p:cNvPr>
          <p:cNvSpPr txBox="1"/>
          <p:nvPr/>
        </p:nvSpPr>
        <p:spPr>
          <a:xfrm>
            <a:off x="256848" y="6212068"/>
            <a:ext cx="11733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Liu R.-R.; Li, B.-L.; Lu, J.; Shen, C.; Gao, J.-R.;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Y.-X.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J. Am. Chem. Soc.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138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5198.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A75129-0811-984A-950F-808032E2881D}"/>
              </a:ext>
            </a:extLst>
          </p:cNvPr>
          <p:cNvSpPr txBox="1"/>
          <p:nvPr/>
        </p:nvSpPr>
        <p:spPr>
          <a:xfrm>
            <a:off x="10274" y="82196"/>
            <a:ext cx="5109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Whereas previous examples weren’t traditional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“coupling” mechanisms, these are also possible.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C170C3-311D-554D-9141-83C0721E9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243" y="1179818"/>
            <a:ext cx="5588000" cy="106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128F41-6106-714D-A1D4-FCA2F4900B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793" y="3004125"/>
            <a:ext cx="4406900" cy="952500"/>
          </a:xfrm>
          <a:prstGeom prst="rect">
            <a:avLst/>
          </a:prstGeom>
        </p:spPr>
      </p:pic>
      <p:sp>
        <p:nvSpPr>
          <p:cNvPr id="9" name="Down Arrow 8">
            <a:extLst>
              <a:ext uri="{FF2B5EF4-FFF2-40B4-BE49-F238E27FC236}">
                <a16:creationId xmlns:a16="http://schemas.microsoft.com/office/drawing/2014/main" id="{C6DFF270-1AB6-5D44-B1A7-D50626D0FFD0}"/>
              </a:ext>
            </a:extLst>
          </p:cNvPr>
          <p:cNvSpPr/>
          <p:nvPr/>
        </p:nvSpPr>
        <p:spPr>
          <a:xfrm rot="10800000">
            <a:off x="6596010" y="3956625"/>
            <a:ext cx="256853" cy="6267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53DB8D-A5CA-7142-AC16-9589F6855309}"/>
              </a:ext>
            </a:extLst>
          </p:cNvPr>
          <p:cNvSpPr txBox="1"/>
          <p:nvPr/>
        </p:nvSpPr>
        <p:spPr>
          <a:xfrm>
            <a:off x="5304821" y="4660719"/>
            <a:ext cx="28392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?!?!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syn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elimination!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…but, they are proposing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E2 elimination)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20823A-FBCF-8749-AAF7-187C07C0234D}"/>
              </a:ext>
            </a:extLst>
          </p:cNvPr>
          <p:cNvSpPr txBox="1"/>
          <p:nvPr/>
        </p:nvSpPr>
        <p:spPr>
          <a:xfrm>
            <a:off x="1839074" y="728401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Heck-type reaction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5BF78A-7AF5-A543-BC27-0E7B414009DA}"/>
              </a:ext>
            </a:extLst>
          </p:cNvPr>
          <p:cNvSpPr txBox="1"/>
          <p:nvPr/>
        </p:nvSpPr>
        <p:spPr>
          <a:xfrm>
            <a:off x="1837364" y="2668499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3E7E22-EBF2-804C-9A39-A966E314FF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6908" y="2877125"/>
            <a:ext cx="1320800" cy="1206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EF8B250-86BF-1943-A690-EF78598977A4}"/>
              </a:ext>
            </a:extLst>
          </p:cNvPr>
          <p:cNvSpPr txBox="1"/>
          <p:nvPr/>
        </p:nvSpPr>
        <p:spPr>
          <a:xfrm>
            <a:off x="9318661" y="2424705"/>
            <a:ext cx="1462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alternatively,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B8FEBA-0F0F-CF44-BACF-1CA993A1E2A2}"/>
              </a:ext>
            </a:extLst>
          </p:cNvPr>
          <p:cNvSpPr txBox="1"/>
          <p:nvPr/>
        </p:nvSpPr>
        <p:spPr>
          <a:xfrm>
            <a:off x="8609746" y="4017203"/>
            <a:ext cx="31085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equiv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base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could just be neutralizing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HBr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 startAt="2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 charge on N:  can’t be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protonated,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1.5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equiv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of base.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8A5601-C29A-E046-8402-C244DDD80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BCC9-C23C-6E40-A0D0-9202837683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493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5.3|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5.3|5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2333</TotalTime>
  <Words>1997</Words>
  <Application>Microsoft Macintosh PowerPoint</Application>
  <PresentationFormat>Widescreen</PresentationFormat>
  <Paragraphs>263</Paragraphs>
  <Slides>34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Stacey Brenner-Moyer</dc:creator>
  <cp:lastModifiedBy>Stacey Brenner-Moyer</cp:lastModifiedBy>
  <cp:revision>66</cp:revision>
  <dcterms:created xsi:type="dcterms:W3CDTF">2018-01-25T18:17:32Z</dcterms:created>
  <dcterms:modified xsi:type="dcterms:W3CDTF">2018-01-30T21:57:37Z</dcterms:modified>
</cp:coreProperties>
</file>